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86" r:id="rId6"/>
    <p:sldId id="284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8" r:id="rId18"/>
    <p:sldId id="279" r:id="rId19"/>
    <p:sldId id="280" r:id="rId20"/>
    <p:sldId id="285" r:id="rId21"/>
    <p:sldId id="287" r:id="rId22"/>
    <p:sldId id="276" r:id="rId23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473" autoAdjust="0"/>
  </p:normalViewPr>
  <p:slideViewPr>
    <p:cSldViewPr snapToGrid="0" showGuides="1">
      <p:cViewPr varScale="1">
        <p:scale>
          <a:sx n="116" d="100"/>
          <a:sy n="116" d="100"/>
        </p:scale>
        <p:origin x="-149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520" cy="10515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502920" y="530280"/>
            <a:ext cx="8183520" cy="199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502920" y="2717640"/>
            <a:ext cx="8183520" cy="199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520" cy="10515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502920" y="530280"/>
            <a:ext cx="3993480" cy="199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696560" y="530280"/>
            <a:ext cx="3993480" cy="199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4696560" y="2717640"/>
            <a:ext cx="3993480" cy="199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502920" y="2717640"/>
            <a:ext cx="3993480" cy="199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520" cy="10515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502920" y="530280"/>
            <a:ext cx="8183520" cy="41875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502920" y="530280"/>
            <a:ext cx="8183520" cy="41875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41" name="Рисунок 4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70640" y="530280"/>
            <a:ext cx="5248080" cy="4187520"/>
          </a:xfrm>
          <a:prstGeom prst="rect">
            <a:avLst/>
          </a:prstGeom>
          <a:ln>
            <a:noFill/>
          </a:ln>
        </p:spPr>
      </p:pic>
      <p:pic>
        <p:nvPicPr>
          <p:cNvPr id="42" name="Рисунок 4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70640" y="530280"/>
            <a:ext cx="5248080" cy="41875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520" cy="10515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1" name="PlaceHolder 2"/>
          <p:cNvSpPr>
            <a:spLocks noGrp="1"/>
          </p:cNvSpPr>
          <p:nvPr>
            <p:ph type="subTitle"/>
          </p:nvPr>
        </p:nvSpPr>
        <p:spPr>
          <a:xfrm>
            <a:off x="502920" y="530280"/>
            <a:ext cx="8183520" cy="4187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520" cy="10515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502920" y="530280"/>
            <a:ext cx="8183520" cy="41875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520" cy="10515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502920" y="530280"/>
            <a:ext cx="3993480" cy="41875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696560" y="530280"/>
            <a:ext cx="3993480" cy="41875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520" cy="10515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subTitle"/>
          </p:nvPr>
        </p:nvSpPr>
        <p:spPr>
          <a:xfrm>
            <a:off x="502920" y="4983480"/>
            <a:ext cx="8183520" cy="4874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520" cy="10515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502920" y="530280"/>
            <a:ext cx="3993480" cy="199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502920" y="2717640"/>
            <a:ext cx="3993480" cy="199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96560" y="530280"/>
            <a:ext cx="3993480" cy="41875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520" cy="10515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502920" y="530280"/>
            <a:ext cx="8183520" cy="4187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520" cy="10515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502920" y="530280"/>
            <a:ext cx="3993480" cy="41875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96560" y="530280"/>
            <a:ext cx="3993480" cy="199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696560" y="2717640"/>
            <a:ext cx="3993480" cy="199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520" cy="10515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502920" y="530280"/>
            <a:ext cx="3993480" cy="199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696560" y="530280"/>
            <a:ext cx="3993480" cy="199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502920" y="2717640"/>
            <a:ext cx="8183520" cy="199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520" cy="10515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502920" y="530280"/>
            <a:ext cx="8183520" cy="199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502920" y="2717640"/>
            <a:ext cx="8183520" cy="199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520" cy="10515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502920" y="530280"/>
            <a:ext cx="3993480" cy="199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4696560" y="530280"/>
            <a:ext cx="3993480" cy="199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4696560" y="2717640"/>
            <a:ext cx="3993480" cy="199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8" name="PlaceHolder 5"/>
          <p:cNvSpPr>
            <a:spLocks noGrp="1"/>
          </p:cNvSpPr>
          <p:nvPr>
            <p:ph type="body"/>
          </p:nvPr>
        </p:nvSpPr>
        <p:spPr>
          <a:xfrm>
            <a:off x="502920" y="2717640"/>
            <a:ext cx="3993480" cy="199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520" cy="10515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502920" y="530280"/>
            <a:ext cx="8183520" cy="41875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502920" y="530280"/>
            <a:ext cx="8183520" cy="41875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82" name="Рисунок 8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70640" y="530280"/>
            <a:ext cx="5248080" cy="4187520"/>
          </a:xfrm>
          <a:prstGeom prst="rect">
            <a:avLst/>
          </a:prstGeom>
          <a:ln>
            <a:noFill/>
          </a:ln>
        </p:spPr>
      </p:pic>
      <p:pic>
        <p:nvPicPr>
          <p:cNvPr id="83" name="Рисунок 8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70640" y="530280"/>
            <a:ext cx="5248080" cy="41875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520" cy="10515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2920" y="530280"/>
            <a:ext cx="8183520" cy="41875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520" cy="10515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502920" y="530280"/>
            <a:ext cx="3993480" cy="41875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696560" y="530280"/>
            <a:ext cx="3993480" cy="41875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520" cy="10515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502920" y="4983480"/>
            <a:ext cx="8183520" cy="4874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520" cy="10515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2920" y="530280"/>
            <a:ext cx="3993480" cy="199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02920" y="2717640"/>
            <a:ext cx="3993480" cy="199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96560" y="530280"/>
            <a:ext cx="3993480" cy="41875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520" cy="10515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2920" y="530280"/>
            <a:ext cx="3993480" cy="41875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96560" y="530280"/>
            <a:ext cx="3993480" cy="199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696560" y="2717640"/>
            <a:ext cx="3993480" cy="199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520" cy="10515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2920" y="530280"/>
            <a:ext cx="3993480" cy="199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96560" y="530280"/>
            <a:ext cx="3993480" cy="199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02920" y="2717640"/>
            <a:ext cx="8183520" cy="199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E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stomShape 1"/>
          <p:cNvSpPr/>
          <p:nvPr/>
        </p:nvSpPr>
        <p:spPr>
          <a:xfrm>
            <a:off x="304920" y="329040"/>
            <a:ext cx="8531640" cy="6196320"/>
          </a:xfrm>
          <a:prstGeom prst="roundRect">
            <a:avLst>
              <a:gd name="adj" fmla="val 2081"/>
            </a:avLst>
          </a:prstGeom>
          <a:gradFill>
            <a:gsLst>
              <a:gs pos="0">
                <a:srgbClr val="FFFFFF"/>
              </a:gs>
              <a:gs pos="100000">
                <a:srgbClr val="F7F7F7"/>
              </a:gs>
            </a:gsLst>
            <a:lin ang="5400000"/>
          </a:gradFill>
          <a:ln w="2160">
            <a:solidFill>
              <a:srgbClr val="A4A4A3"/>
            </a:solidFill>
            <a:round/>
          </a:ln>
        </p:spPr>
      </p:sp>
      <p:sp>
        <p:nvSpPr>
          <p:cNvPr id="10" name="CustomShape 2"/>
          <p:cNvSpPr/>
          <p:nvPr/>
        </p:nvSpPr>
        <p:spPr>
          <a:xfrm>
            <a:off x="418680" y="434160"/>
            <a:ext cx="8306280" cy="5486040"/>
          </a:xfrm>
          <a:prstGeom prst="roundRect">
            <a:avLst>
              <a:gd name="adj" fmla="val 2127"/>
            </a:avLst>
          </a:prstGeom>
          <a:gradFill>
            <a:gsLst>
              <a:gs pos="0">
                <a:srgbClr val="FFFFFF"/>
              </a:gs>
              <a:gs pos="100000">
                <a:srgbClr val="A1A1A1"/>
              </a:gs>
            </a:gsLst>
            <a:path path="circle"/>
          </a:gradFill>
          <a:ln w="9000">
            <a:noFill/>
          </a:ln>
        </p:spPr>
      </p:sp>
      <p:sp>
        <p:nvSpPr>
          <p:cNvPr id="2" name="CustomShape 3"/>
          <p:cNvSpPr/>
          <p:nvPr/>
        </p:nvSpPr>
        <p:spPr>
          <a:xfrm>
            <a:off x="304920" y="329040"/>
            <a:ext cx="8531640" cy="6196320"/>
          </a:xfrm>
          <a:prstGeom prst="roundRect">
            <a:avLst>
              <a:gd name="adj" fmla="val 2081"/>
            </a:avLst>
          </a:prstGeom>
          <a:gradFill>
            <a:gsLst>
              <a:gs pos="0">
                <a:srgbClr val="FFFFFF"/>
              </a:gs>
              <a:gs pos="100000">
                <a:srgbClr val="F7F7F7"/>
              </a:gs>
            </a:gsLst>
            <a:lin ang="5400000"/>
          </a:gradFill>
          <a:ln w="2160">
            <a:solidFill>
              <a:srgbClr val="A4A4A3"/>
            </a:solidFill>
            <a:round/>
          </a:ln>
        </p:spPr>
      </p:sp>
      <p:sp>
        <p:nvSpPr>
          <p:cNvPr id="3" name="CustomShape 4"/>
          <p:cNvSpPr/>
          <p:nvPr/>
        </p:nvSpPr>
        <p:spPr>
          <a:xfrm>
            <a:off x="418680" y="434160"/>
            <a:ext cx="8306280" cy="3108600"/>
          </a:xfrm>
          <a:prstGeom prst="roundRect">
            <a:avLst>
              <a:gd name="adj" fmla="val 4578"/>
            </a:avLst>
          </a:prstGeom>
          <a:gradFill>
            <a:gsLst>
              <a:gs pos="0">
                <a:srgbClr val="FFFFFF"/>
              </a:gs>
              <a:gs pos="100000">
                <a:srgbClr val="A1A1A1"/>
              </a:gs>
            </a:gsLst>
            <a:path path="circle"/>
          </a:gradFill>
          <a:ln w="9000">
            <a:noFill/>
          </a:ln>
        </p:spPr>
      </p:sp>
      <p:sp>
        <p:nvSpPr>
          <p:cNvPr id="4" name="PlaceHolder 5"/>
          <p:cNvSpPr>
            <a:spLocks noGrp="1"/>
          </p:cNvSpPr>
          <p:nvPr>
            <p:ph type="title"/>
          </p:nvPr>
        </p:nvSpPr>
        <p:spPr>
          <a:xfrm>
            <a:off x="722520" y="1820160"/>
            <a:ext cx="7772040" cy="1828440"/>
          </a:xfrm>
          <a:prstGeom prst="rect">
            <a:avLst/>
          </a:prstGeom>
        </p:spPr>
        <p:txBody>
          <a:bodyPr lIns="45720" tIns="45000" rIns="45720" anchor="b"/>
          <a:lstStyle/>
          <a:p>
            <a:pPr algn="r">
              <a:lnSpc>
                <a:spcPct val="100000"/>
              </a:lnSpc>
            </a:pPr>
            <a:r>
              <a:rPr lang="ru-RU" sz="4500" b="1">
                <a:solidFill>
                  <a:srgbClr val="FF9257"/>
                </a:solidFill>
                <a:latin typeface="Verdana"/>
              </a:rPr>
              <a:t>Для правки текста заголовка щелкните мышьюОбразец заголовка</a:t>
            </a:r>
            <a:endParaRPr/>
          </a:p>
        </p:txBody>
      </p:sp>
      <p:sp>
        <p:nvSpPr>
          <p:cNvPr id="5" name="PlaceHolder 6"/>
          <p:cNvSpPr>
            <a:spLocks noGrp="1"/>
          </p:cNvSpPr>
          <p:nvPr>
            <p:ph type="dt"/>
          </p:nvPr>
        </p:nvSpPr>
        <p:spPr>
          <a:xfrm>
            <a:off x="3776400" y="6111720"/>
            <a:ext cx="2285640" cy="36468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r>
              <a:rPr lang="ru-RU" sz="1000">
                <a:solidFill>
                  <a:srgbClr val="A7A49A"/>
                </a:solidFill>
                <a:latin typeface="Verdana"/>
              </a:rPr>
              <a:t>31.3.16</a:t>
            </a:r>
            <a:endParaRPr/>
          </a:p>
        </p:txBody>
      </p:sp>
      <p:sp>
        <p:nvSpPr>
          <p:cNvPr id="6" name="PlaceHolder 7"/>
          <p:cNvSpPr>
            <a:spLocks noGrp="1"/>
          </p:cNvSpPr>
          <p:nvPr>
            <p:ph type="ftr"/>
          </p:nvPr>
        </p:nvSpPr>
        <p:spPr>
          <a:xfrm>
            <a:off x="6062400" y="6111720"/>
            <a:ext cx="2285640" cy="36468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endParaRPr/>
          </a:p>
        </p:txBody>
      </p:sp>
      <p:sp>
        <p:nvSpPr>
          <p:cNvPr id="7" name="PlaceHolder 8"/>
          <p:cNvSpPr>
            <a:spLocks noGrp="1"/>
          </p:cNvSpPr>
          <p:nvPr>
            <p:ph type="sldNum"/>
          </p:nvPr>
        </p:nvSpPr>
        <p:spPr>
          <a:xfrm>
            <a:off x="8348400" y="6111720"/>
            <a:ext cx="456840" cy="36468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54C42049-5593-4D8D-AD28-2A180AA8AB08}" type="slidenum">
              <a:rPr lang="ru-RU" sz="1000">
                <a:solidFill>
                  <a:srgbClr val="A7A49A"/>
                </a:solidFill>
                <a:latin typeface="Verdana"/>
              </a:rPr>
              <a:pPr algn="r">
                <a:lnSpc>
                  <a:spcPct val="100000"/>
                </a:lnSpc>
              </a:pPr>
              <a:t>‹#›</a:t>
            </a:fld>
            <a:endParaRPr/>
          </a:p>
        </p:txBody>
      </p:sp>
      <p:sp>
        <p:nvSpPr>
          <p:cNvPr id="8" name="PlaceHolder 9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ru-RU" sz="2800">
                <a:latin typeface="Verdana"/>
              </a:rPr>
              <a:t>Для правки структуры щелкните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 sz="2200">
                <a:latin typeface="Verdana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 sz="1900">
                <a:latin typeface="Verdana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>
                <a:latin typeface="Verdana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 sz="2000">
                <a:latin typeface="Verdana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 sz="2000">
                <a:latin typeface="Verdana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 sz="2000">
                <a:latin typeface="Verdana"/>
              </a:rPr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E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ustomShape 1"/>
          <p:cNvSpPr/>
          <p:nvPr/>
        </p:nvSpPr>
        <p:spPr>
          <a:xfrm>
            <a:off x="304920" y="329040"/>
            <a:ext cx="8531640" cy="6196320"/>
          </a:xfrm>
          <a:prstGeom prst="roundRect">
            <a:avLst>
              <a:gd name="adj" fmla="val 2081"/>
            </a:avLst>
          </a:prstGeom>
          <a:gradFill>
            <a:gsLst>
              <a:gs pos="0">
                <a:srgbClr val="FFFFFF"/>
              </a:gs>
              <a:gs pos="100000">
                <a:srgbClr val="F7F7F7"/>
              </a:gs>
            </a:gsLst>
            <a:lin ang="5400000"/>
          </a:gradFill>
          <a:ln w="2160">
            <a:solidFill>
              <a:srgbClr val="A4A4A3"/>
            </a:solidFill>
            <a:round/>
          </a:ln>
        </p:spPr>
      </p:sp>
      <p:sp>
        <p:nvSpPr>
          <p:cNvPr id="44" name="CustomShape 2"/>
          <p:cNvSpPr/>
          <p:nvPr/>
        </p:nvSpPr>
        <p:spPr>
          <a:xfrm>
            <a:off x="418680" y="434160"/>
            <a:ext cx="8306280" cy="5486040"/>
          </a:xfrm>
          <a:prstGeom prst="roundRect">
            <a:avLst>
              <a:gd name="adj" fmla="val 2127"/>
            </a:avLst>
          </a:prstGeom>
          <a:gradFill>
            <a:gsLst>
              <a:gs pos="0">
                <a:srgbClr val="FFFFFF"/>
              </a:gs>
              <a:gs pos="100000">
                <a:srgbClr val="A1A1A1"/>
              </a:gs>
            </a:gsLst>
            <a:path path="circle"/>
          </a:gradFill>
          <a:ln w="9000">
            <a:noFill/>
          </a:ln>
        </p:spPr>
      </p:sp>
      <p:sp>
        <p:nvSpPr>
          <p:cNvPr id="45" name="PlaceHolder 3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520" cy="105120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ru-RU" sz="3600" b="1">
                <a:solidFill>
                  <a:srgbClr val="FF9257"/>
                </a:solidFill>
                <a:latin typeface="Verdana"/>
              </a:rPr>
              <a:t>Для правки текста заголовка щелкните мышьюОбразец заголовка</a:t>
            </a:r>
            <a:endParaRPr/>
          </a:p>
        </p:txBody>
      </p:sp>
      <p:sp>
        <p:nvSpPr>
          <p:cNvPr id="46" name="PlaceHolder 4"/>
          <p:cNvSpPr>
            <a:spLocks noGrp="1"/>
          </p:cNvSpPr>
          <p:nvPr>
            <p:ph type="body"/>
          </p:nvPr>
        </p:nvSpPr>
        <p:spPr>
          <a:xfrm>
            <a:off x="502920" y="530280"/>
            <a:ext cx="8183520" cy="4187520"/>
          </a:xfrm>
          <a:prstGeom prst="rect">
            <a:avLst/>
          </a:prstGeom>
        </p:spPr>
        <p:txBody>
          <a:bodyPr lIns="182880" tIns="91440" rIns="90000" bIns="45000"/>
          <a:lstStyle/>
          <a:p>
            <a:pPr>
              <a:buSzPct val="45000"/>
              <a:buFont typeface="StarSymbol"/>
              <a:buChar char=""/>
            </a:pPr>
            <a:r>
              <a:rPr lang="ru-RU" sz="2800">
                <a:solidFill>
                  <a:srgbClr val="000000"/>
                </a:solidFill>
                <a:latin typeface="Verdana"/>
              </a:rPr>
              <a:t>Для правки структуры щелкните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 sz="2800">
                <a:solidFill>
                  <a:srgbClr val="000000"/>
                </a:solidFill>
                <a:latin typeface="Verdana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 sz="2800">
                <a:solidFill>
                  <a:srgbClr val="000000"/>
                </a:solidFill>
                <a:latin typeface="Verdana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 sz="2800">
                <a:solidFill>
                  <a:srgbClr val="000000"/>
                </a:solidFill>
                <a:latin typeface="Verdana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 sz="2800">
                <a:solidFill>
                  <a:srgbClr val="000000"/>
                </a:solidFill>
                <a:latin typeface="Verdana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 sz="2800">
                <a:solidFill>
                  <a:srgbClr val="000000"/>
                </a:solidFill>
                <a:latin typeface="Verdana"/>
              </a:rPr>
              <a:t>Шестой уровень структуры</a:t>
            </a:r>
            <a:endParaRPr/>
          </a:p>
          <a:p>
            <a:pPr>
              <a:lnSpc>
                <a:spcPct val="100000"/>
              </a:lnSpc>
              <a:buSzPct val="80000"/>
              <a:buFont typeface="Wingdings 2" charset="2"/>
              <a:buChar char=""/>
            </a:pPr>
            <a:r>
              <a:rPr lang="ru-RU" sz="2800">
                <a:solidFill>
                  <a:srgbClr val="000000"/>
                </a:solidFill>
                <a:latin typeface="Verdana"/>
              </a:rPr>
              <a:t>Седьмой уровень структурыОбразец текста</a:t>
            </a:r>
            <a:endParaRPr/>
          </a:p>
          <a:p>
            <a:pPr lvl="1">
              <a:lnSpc>
                <a:spcPct val="100000"/>
              </a:lnSpc>
              <a:buFont typeface="Verdana"/>
              <a:buChar char="◦"/>
            </a:pPr>
            <a:r>
              <a:rPr lang="ru-RU" sz="2400">
                <a:solidFill>
                  <a:srgbClr val="000000"/>
                </a:solidFill>
                <a:latin typeface="Verdana"/>
              </a:rPr>
              <a:t>Второй уровень</a:t>
            </a:r>
            <a:endParaRPr/>
          </a:p>
          <a:p>
            <a:pPr lvl="2">
              <a:lnSpc>
                <a:spcPct val="100000"/>
              </a:lnSpc>
              <a:buFont typeface="Wingdings 2" charset="2"/>
              <a:buChar char=""/>
            </a:pPr>
            <a:r>
              <a:rPr lang="ru-RU" sz="2200">
                <a:solidFill>
                  <a:srgbClr val="000000"/>
                </a:solidFill>
                <a:latin typeface="Verdana"/>
              </a:rPr>
              <a:t>Третий уровень</a:t>
            </a:r>
            <a:endParaRPr/>
          </a:p>
          <a:p>
            <a:pPr lvl="3">
              <a:lnSpc>
                <a:spcPct val="100000"/>
              </a:lnSpc>
              <a:buSzPct val="112000"/>
              <a:buFont typeface="Verdana"/>
              <a:buChar char="◦"/>
            </a:pPr>
            <a:r>
              <a:rPr lang="ru-RU" sz="1900">
                <a:solidFill>
                  <a:srgbClr val="000000"/>
                </a:solidFill>
                <a:latin typeface="Verdana"/>
              </a:rPr>
              <a:t>Четвертый уровень</a:t>
            </a:r>
            <a:endParaRPr/>
          </a:p>
          <a:p>
            <a:pPr lvl="4">
              <a:lnSpc>
                <a:spcPct val="100000"/>
              </a:lnSpc>
              <a:buFont typeface="Wingdings 2" charset="2"/>
              <a:buChar char=""/>
            </a:pPr>
            <a:r>
              <a:rPr lang="ru-RU">
                <a:solidFill>
                  <a:srgbClr val="000000"/>
                </a:solidFill>
                <a:latin typeface="Verdana"/>
              </a:rPr>
              <a:t>Пятый уровень</a:t>
            </a:r>
            <a:endParaRPr/>
          </a:p>
        </p:txBody>
      </p:sp>
      <p:sp>
        <p:nvSpPr>
          <p:cNvPr id="47" name="PlaceHolder 5"/>
          <p:cNvSpPr>
            <a:spLocks noGrp="1"/>
          </p:cNvSpPr>
          <p:nvPr>
            <p:ph type="dt"/>
          </p:nvPr>
        </p:nvSpPr>
        <p:spPr>
          <a:xfrm>
            <a:off x="3776400" y="6111720"/>
            <a:ext cx="2285640" cy="36468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r>
              <a:rPr lang="ru-RU" sz="1000">
                <a:solidFill>
                  <a:srgbClr val="A7A49A"/>
                </a:solidFill>
                <a:latin typeface="Verdana"/>
              </a:rPr>
              <a:t>31.3.16</a:t>
            </a:r>
            <a:endParaRPr/>
          </a:p>
        </p:txBody>
      </p:sp>
      <p:sp>
        <p:nvSpPr>
          <p:cNvPr id="48" name="PlaceHolder 6"/>
          <p:cNvSpPr>
            <a:spLocks noGrp="1"/>
          </p:cNvSpPr>
          <p:nvPr>
            <p:ph type="ftr"/>
          </p:nvPr>
        </p:nvSpPr>
        <p:spPr>
          <a:xfrm>
            <a:off x="6062400" y="6111720"/>
            <a:ext cx="2285640" cy="36468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endParaRPr/>
          </a:p>
        </p:txBody>
      </p:sp>
      <p:sp>
        <p:nvSpPr>
          <p:cNvPr id="49" name="PlaceHolder 7"/>
          <p:cNvSpPr>
            <a:spLocks noGrp="1"/>
          </p:cNvSpPr>
          <p:nvPr>
            <p:ph type="sldNum"/>
          </p:nvPr>
        </p:nvSpPr>
        <p:spPr>
          <a:xfrm>
            <a:off x="8348400" y="6111720"/>
            <a:ext cx="456840" cy="36468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EA1EBD86-44EA-4CBA-A0E3-288EF2387829}" type="slidenum">
              <a:rPr lang="ru-RU" sz="1000">
                <a:solidFill>
                  <a:srgbClr val="A7A49A"/>
                </a:solidFill>
                <a:latin typeface="Verdana"/>
              </a:rPr>
              <a:pPr algn="r">
                <a:lnSpc>
                  <a:spcPct val="100000"/>
                </a:lnSpc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Shape 1"/>
          <p:cNvSpPr txBox="1"/>
          <p:nvPr/>
        </p:nvSpPr>
        <p:spPr>
          <a:xfrm>
            <a:off x="395640" y="332640"/>
            <a:ext cx="7772040" cy="1469520"/>
          </a:xfrm>
          <a:prstGeom prst="rect">
            <a:avLst/>
          </a:prstGeom>
        </p:spPr>
        <p:txBody>
          <a:bodyPr lIns="45720" tIns="45000" rIns="45720" anchor="b"/>
          <a:lstStyle/>
          <a:p>
            <a:pPr algn="ctr">
              <a:lnSpc>
                <a:spcPct val="100000"/>
              </a:lnSpc>
            </a:pPr>
            <a:r>
              <a:rPr lang="ru-RU" sz="5400" b="1">
                <a:solidFill>
                  <a:srgbClr val="FF9257"/>
                </a:solidFill>
                <a:latin typeface="Verdana"/>
              </a:rPr>
              <a:t>БРАТСК</a:t>
            </a:r>
            <a:endParaRPr/>
          </a:p>
        </p:txBody>
      </p:sp>
      <p:sp>
        <p:nvSpPr>
          <p:cNvPr id="85" name="TextShape 2"/>
          <p:cNvSpPr txBox="1"/>
          <p:nvPr/>
        </p:nvSpPr>
        <p:spPr>
          <a:xfrm>
            <a:off x="251640" y="1989000"/>
            <a:ext cx="8640720" cy="4680000"/>
          </a:xfrm>
          <a:prstGeom prst="rect">
            <a:avLst/>
          </a:prstGeom>
        </p:spPr>
        <p:txBody>
          <a:bodyPr lIns="182880" tIns="0" rIns="90000" bIns="45000"/>
          <a:lstStyle/>
          <a:p>
            <a:pPr algn="just">
              <a:lnSpc>
                <a:spcPct val="100000"/>
              </a:lnSpc>
            </a:pPr>
            <a:r>
              <a:rPr lang="ru-RU" sz="2400" b="1" dirty="0">
                <a:solidFill>
                  <a:srgbClr val="000000"/>
                </a:solidFill>
                <a:latin typeface="Times New Roman"/>
              </a:rPr>
              <a:t>Братск — динамично развивающийся город, один из крупнейших промышленных центров Иркутской области. В городе имеются широкие возможности для проведения досуга: несколько досуговых центров, </a:t>
            </a:r>
            <a:r>
              <a:rPr lang="ru-RU" sz="2400" b="1" dirty="0" smtClean="0">
                <a:solidFill>
                  <a:srgbClr val="000000"/>
                </a:solidFill>
                <a:latin typeface="Times New Roman"/>
              </a:rPr>
              <a:t>места для отдыха с детьми. </a:t>
            </a:r>
            <a:r>
              <a:rPr lang="ru-RU" sz="2400" b="1" dirty="0">
                <a:solidFill>
                  <a:srgbClr val="000000"/>
                </a:solidFill>
                <a:latin typeface="Times New Roman"/>
              </a:rPr>
              <a:t>Множество загородных баз в живописных окрестностях города с возможностью активного отдыха, лыжные базы, санная трасса, каток, спортивные стадионы и сооружения, бассейны, горнолыжная трасса с подъемниками, конная </a:t>
            </a:r>
            <a:r>
              <a:rPr lang="ru-RU" sz="2400" b="1" dirty="0" smtClean="0">
                <a:solidFill>
                  <a:srgbClr val="000000"/>
                </a:solidFill>
                <a:latin typeface="Times New Roman"/>
              </a:rPr>
              <a:t>база, кружки для занятия спортом. </a:t>
            </a:r>
            <a:r>
              <a:rPr lang="ru-RU" sz="2400" b="1" dirty="0">
                <a:solidFill>
                  <a:srgbClr val="000000"/>
                </a:solidFill>
                <a:latin typeface="Times New Roman"/>
              </a:rPr>
              <a:t>Кроме того, имеется драматический театр, театрально-концертный центр, кукольный театр.  </a:t>
            </a:r>
            <a:endParaRPr dirty="0"/>
          </a:p>
        </p:txBody>
      </p:sp>
    </p:spTree>
  </p:cSld>
  <p:clrMapOvr>
    <a:masterClrMapping/>
  </p:clrMapOvr>
  <p:transition spd="med" advTm="10785">
    <p:wedg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95680" y="3352680"/>
            <a:ext cx="151920" cy="151920"/>
          </a:xfrm>
          <a:prstGeom prst="rect">
            <a:avLst/>
          </a:prstGeom>
          <a:ln w="9360">
            <a:noFill/>
          </a:ln>
        </p:spPr>
      </p:pic>
      <p:pic>
        <p:nvPicPr>
          <p:cNvPr id="99" name="Рисунок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 advTm="5570">
    <p:plus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Shape 1"/>
          <p:cNvSpPr txBox="1"/>
          <p:nvPr/>
        </p:nvSpPr>
        <p:spPr>
          <a:xfrm>
            <a:off x="502920" y="4983480"/>
            <a:ext cx="8183520" cy="105120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endParaRPr/>
          </a:p>
        </p:txBody>
      </p:sp>
      <p:pic>
        <p:nvPicPr>
          <p:cNvPr id="101" name="Содержимое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pic>
        <p:nvPicPr>
          <p:cNvPr id="102" name="Picture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95680" y="3352680"/>
            <a:ext cx="151920" cy="15192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ransition spd="med" advTm="5036">
    <p:push dir="u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Содержимое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24000" cy="6857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 advTm="4662">
    <p:split orient="vert" dir="in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Содержимое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96000" cy="6857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 advTm="4845">
    <p:split orient="vert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Содержимое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 advTm="5305">
    <p:pull dir="ld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Содержимое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 advTm="4820">
    <p:cover dir="lu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3732" y="496389"/>
            <a:ext cx="8183520" cy="1123406"/>
          </a:xfrm>
        </p:spPr>
        <p:txBody>
          <a:bodyPr/>
          <a:lstStyle/>
          <a:p>
            <a:pPr algn="ctr"/>
            <a:r>
              <a:rPr lang="ru-RU" dirty="0" smtClean="0"/>
              <a:t>Кабинет </a:t>
            </a:r>
            <a:r>
              <a:rPr lang="ru-RU" dirty="0" err="1" smtClean="0"/>
              <a:t>плазмафереза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672738" y="1645920"/>
            <a:ext cx="7791994" cy="3853543"/>
          </a:xfrm>
        </p:spPr>
        <p:txBody>
          <a:bodyPr/>
          <a:lstStyle/>
          <a:p>
            <a:r>
              <a:rPr lang="ru-RU" sz="3600" dirty="0" err="1" smtClean="0"/>
              <a:t>Плазмаферез</a:t>
            </a:r>
            <a:r>
              <a:rPr lang="ru-RU" sz="3600" dirty="0" smtClean="0"/>
              <a:t> – один из самых современных и безопасных методов очищения крови , который применяется для лечения более чем 200 заболеваний практически всех систем организма</a:t>
            </a:r>
            <a:r>
              <a:rPr lang="ru-RU" sz="3200" dirty="0" smtClean="0"/>
              <a:t>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171580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9587"/>
    </mc:Choice>
    <mc:Fallback>
      <p:transition spd="slow" advTm="9587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6343" y="187278"/>
            <a:ext cx="8641080" cy="6480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50867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4688"/>
    </mc:Choice>
    <mc:Fallback>
      <p:transition spd="slow" advTm="4688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88288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002"/>
    </mc:Choice>
    <mc:Fallback>
      <p:transition spd="slow" advTm="5002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7391" y="890124"/>
            <a:ext cx="7889218" cy="4685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53395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034"/>
    </mc:Choice>
    <mc:Fallback>
      <p:transition spd="slow" advTm="5034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Рисунок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 advTm="5567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Содержимое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23737" y="126463"/>
          <a:ext cx="8385244" cy="6436561"/>
        </p:xfrm>
        <a:graphic>
          <a:graphicData uri="http://schemas.openxmlformats.org/drawingml/2006/table">
            <a:tbl>
              <a:tblPr/>
              <a:tblGrid>
                <a:gridCol w="1741251"/>
                <a:gridCol w="812809"/>
                <a:gridCol w="758054"/>
                <a:gridCol w="1924291"/>
                <a:gridCol w="1924291"/>
                <a:gridCol w="1224548"/>
              </a:tblGrid>
              <a:tr h="7572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baseline="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Наименование вакансии </a:t>
                      </a:r>
                      <a:endParaRPr lang="ru-RU" sz="1200" b="1" baseline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7140" marR="7140" marT="515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baseline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Образование </a:t>
                      </a:r>
                      <a:endParaRPr lang="ru-RU" sz="1200" b="1" baseline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7140" marR="7140" marT="515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baseline="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Количество вакансий </a:t>
                      </a:r>
                      <a:endParaRPr lang="ru-RU" sz="1200" b="1" baseline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7140" marR="7140" marT="515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baseline="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График работы </a:t>
                      </a:r>
                      <a:endParaRPr lang="ru-RU" sz="1200" b="1" baseline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7140" marR="7140" marT="515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baseline="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Подразделение </a:t>
                      </a:r>
                      <a:endParaRPr lang="ru-RU" sz="1200" b="1" baseline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7140" marR="7140" marT="515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baseline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/>
                      </a:r>
                      <a:br>
                        <a:rPr lang="ru-RU" sz="1200" b="1" kern="1200" baseline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</a:br>
                      <a:r>
                        <a:rPr lang="ru-RU" sz="1200" b="1" kern="1200" baseline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Меры социальной поддержки </a:t>
                      </a:r>
                      <a:endParaRPr lang="ru-RU" sz="1200" b="1" baseline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7140" marR="7140" marT="515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43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baseline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Врач-терапевт </a:t>
                      </a:r>
                      <a:endParaRPr lang="ru-RU" sz="1200" b="1" baseline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7140" marR="7140" marT="515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baseline="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высшее медицинское образование</a:t>
                      </a:r>
                      <a:endParaRPr lang="ru-RU" sz="1100" b="1" baseline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baseline="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  </a:t>
                      </a:r>
                      <a:endParaRPr lang="ru-RU" sz="1100" b="1" baseline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7140" marR="7140" marT="515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baseline="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 </a:t>
                      </a:r>
                      <a:endParaRPr lang="ru-RU" sz="1200" b="1" baseline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7140" marR="7140" marT="515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baseline="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Сменная работа </a:t>
                      </a:r>
                      <a:endParaRPr lang="ru-RU" sz="1200" b="1" baseline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7140" marR="7140" marT="515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baseline="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Для работы в круглосуточном стационаре </a:t>
                      </a:r>
                      <a:endParaRPr lang="ru-RU" sz="1200" b="1" baseline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7140" marR="7140" marT="515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baseline="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Оплата льготного проезда, найма жилого помещения, подъемные, средняя заработная плата врача по учреждению составляет 68 000 рублей </a:t>
                      </a:r>
                      <a:endParaRPr lang="ru-RU" sz="1200" b="1" baseline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7140" marR="7140" marT="515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43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baseline="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Врач-невролог </a:t>
                      </a:r>
                      <a:endParaRPr lang="ru-RU" sz="1200" b="1" baseline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7140" marR="7140" marT="515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baseline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 </a:t>
                      </a:r>
                      <a:endParaRPr lang="ru-RU" sz="1200" b="1" baseline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7140" marR="7140" marT="515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baseline="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Работа в режиме гибкого рабочего времени </a:t>
                      </a:r>
                      <a:endParaRPr lang="ru-RU" sz="1200" b="1" baseline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7140" marR="7140" marT="515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baseline="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Для работы в поликлинике </a:t>
                      </a:r>
                      <a:endParaRPr lang="ru-RU" sz="1200" b="1" baseline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7140" marR="7140" marT="515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43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baseline="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Врач-невролог </a:t>
                      </a:r>
                      <a:endParaRPr lang="ru-RU" sz="1200" b="1" baseline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7140" marR="7140" marT="515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baseline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 </a:t>
                      </a:r>
                      <a:endParaRPr lang="ru-RU" sz="1200" b="1" baseline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7140" marR="7140" marT="515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baseline="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Сменная работа </a:t>
                      </a:r>
                      <a:endParaRPr lang="ru-RU" sz="1200" b="1" baseline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7140" marR="7140" marT="515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baseline="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Для работы в круглосуточном стационаре </a:t>
                      </a:r>
                      <a:endParaRPr lang="ru-RU" sz="1200" b="1" baseline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7140" marR="7140" marT="515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735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baseline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Врач-кардиолог </a:t>
                      </a:r>
                      <a:endParaRPr lang="ru-RU" sz="1200" b="1" baseline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7140" marR="7140" marT="515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baseline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 </a:t>
                      </a:r>
                      <a:endParaRPr lang="ru-RU" sz="1200" b="1" baseline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7140" marR="7140" marT="515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baseline="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Сменная работа </a:t>
                      </a:r>
                      <a:endParaRPr lang="ru-RU" sz="1200" b="1" baseline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7140" marR="7140" marT="515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baseline="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Для работы в круглосуточном стационаре </a:t>
                      </a:r>
                      <a:endParaRPr lang="ru-RU" sz="1200" b="1" baseline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7140" marR="7140" marT="515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735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baseline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Врач функциональной диагностики </a:t>
                      </a:r>
                      <a:endParaRPr lang="ru-RU" sz="1200" b="1" baseline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7140" marR="7140" marT="515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baseline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 </a:t>
                      </a:r>
                      <a:endParaRPr lang="ru-RU" sz="1200" b="1" baseline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7140" marR="7140" marT="515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baseline="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Работа в режиме гибкого рабочего времени </a:t>
                      </a:r>
                      <a:endParaRPr lang="ru-RU" sz="1200" b="1" baseline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7140" marR="7140" marT="515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baseline="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 </a:t>
                      </a:r>
                      <a:endParaRPr lang="ru-RU" sz="1200" b="1" baseline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7140" marR="7140" marT="515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735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baseline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Врач бактериолог</a:t>
                      </a:r>
                      <a:endParaRPr lang="ru-RU" sz="1200" b="1" baseline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baseline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 </a:t>
                      </a:r>
                      <a:endParaRPr lang="ru-RU" sz="1200" b="1" baseline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7140" marR="7140" marT="515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baseline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 </a:t>
                      </a:r>
                      <a:endParaRPr lang="ru-RU" sz="1200" b="1" baseline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7140" marR="7140" marT="515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baseline="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Нормальная продолжительность рабочего времени </a:t>
                      </a:r>
                      <a:endParaRPr lang="ru-RU" sz="1200" b="1" baseline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7140" marR="7140" marT="515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baseline="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 </a:t>
                      </a:r>
                      <a:endParaRPr lang="ru-RU" sz="1200" b="1" baseline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7140" marR="7140" marT="515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735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baseline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Врач-офтальмолог </a:t>
                      </a:r>
                      <a:endParaRPr lang="ru-RU" sz="1200" b="1" baseline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7140" marR="7140" marT="515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baseline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 </a:t>
                      </a:r>
                      <a:endParaRPr lang="ru-RU" sz="1200" b="1" baseline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7140" marR="7140" marT="515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baseline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Работа в режиме гибкого рабочего времени </a:t>
                      </a:r>
                      <a:endParaRPr lang="ru-RU" sz="1200" b="1" baseline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7140" marR="7140" marT="515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baseline="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Для работы в поликлинике </a:t>
                      </a:r>
                      <a:endParaRPr lang="ru-RU" sz="1200" b="1" baseline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7140" marR="7140" marT="515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735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baseline="0" dirty="0" err="1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Врач-оториноларинголог</a:t>
                      </a:r>
                      <a:r>
                        <a:rPr lang="ru-RU" sz="1100" b="1" kern="1200" baseline="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endParaRPr lang="ru-RU" sz="1100" b="1" baseline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7140" marR="7140" marT="515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baseline="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 </a:t>
                      </a:r>
                      <a:endParaRPr lang="ru-RU" sz="1100" b="1" baseline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7140" marR="7140" marT="515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baseline="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Работа в режиме гибкого рабочего времени </a:t>
                      </a:r>
                      <a:endParaRPr lang="ru-RU" sz="1100" b="1" baseline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7140" marR="7140" marT="515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baseline="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Для работы в поликлинике </a:t>
                      </a:r>
                      <a:endParaRPr lang="ru-RU" sz="1100" b="1" baseline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7140" marR="7140" marT="515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79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baseline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Врач лечебной физкультуры </a:t>
                      </a:r>
                      <a:endParaRPr lang="ru-RU" sz="1100" b="1" baseline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7140" marR="7140" marT="515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baseline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 </a:t>
                      </a:r>
                      <a:endParaRPr lang="ru-RU" sz="1100" b="1" baseline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7140" marR="7140" marT="515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baseline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Нормальная </a:t>
                      </a:r>
                      <a:endParaRPr lang="ru-RU" sz="1100" b="1" baseline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7140" marR="7140" marT="515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baseline="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 </a:t>
                      </a:r>
                      <a:endParaRPr lang="ru-RU" sz="1100" b="1" baseline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7140" marR="7140" marT="515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 advTm="4820">
    <p:cover dir="lu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extShape 1"/>
          <p:cNvSpPr txBox="1"/>
          <p:nvPr/>
        </p:nvSpPr>
        <p:spPr>
          <a:xfrm>
            <a:off x="179640" y="-315360"/>
            <a:ext cx="8964000" cy="107964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r>
              <a:rPr lang="ru-RU" sz="4800" b="1">
                <a:solidFill>
                  <a:srgbClr val="FF9257"/>
                </a:solidFill>
                <a:latin typeface="Verdana"/>
              </a:rPr>
              <a:t>СПАСИБО ЗА ВНИМАНИЕ</a:t>
            </a:r>
            <a:endParaRPr/>
          </a:p>
        </p:txBody>
      </p:sp>
      <p:pic>
        <p:nvPicPr>
          <p:cNvPr id="114" name="Содержимое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92640"/>
            <a:ext cx="9143640" cy="6165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 advTm="4731">
    <p:plu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Рисунок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 advTm="5605">
    <p:wipe dir="u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95680" y="3352680"/>
            <a:ext cx="151920" cy="151920"/>
          </a:xfrm>
          <a:prstGeom prst="rect">
            <a:avLst/>
          </a:prstGeom>
          <a:ln w="9360">
            <a:noFill/>
          </a:ln>
        </p:spPr>
      </p:pic>
      <p:pic>
        <p:nvPicPr>
          <p:cNvPr id="99" name="Рисунок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4" name="TextShape 2"/>
          <p:cNvSpPr txBox="1"/>
          <p:nvPr/>
        </p:nvSpPr>
        <p:spPr>
          <a:xfrm>
            <a:off x="572451" y="379379"/>
            <a:ext cx="8183520" cy="6478621"/>
          </a:xfrm>
          <a:prstGeom prst="rect">
            <a:avLst/>
          </a:prstGeom>
        </p:spPr>
        <p:txBody>
          <a:bodyPr lIns="182880" tIns="91440" rIns="90000" bIns="45000"/>
          <a:lstStyle/>
          <a:p>
            <a:pPr algn="just">
              <a:lnSpc>
                <a:spcPct val="150000"/>
              </a:lnSpc>
              <a:buSzPct val="80000"/>
              <a:buFont typeface="Wingdings 2" charset="2"/>
              <a:buChar char=""/>
            </a:pPr>
            <a:r>
              <a:rPr lang="ru-RU" sz="1200" b="1" dirty="0">
                <a:solidFill>
                  <a:schemeClr val="bg1">
                    <a:lumMod val="95000"/>
                  </a:schemeClr>
                </a:solidFill>
                <a:latin typeface="Verdana"/>
              </a:rPr>
              <a:t>Основана в 1979 году. Расположена в центральной части города, с удобной транспортной развязкой. Включает:</a:t>
            </a:r>
            <a:endParaRPr sz="1200" b="1" dirty="0">
              <a:solidFill>
                <a:schemeClr val="bg1">
                  <a:lumMod val="95000"/>
                </a:schemeClr>
              </a:solidFill>
            </a:endParaRPr>
          </a:p>
          <a:p>
            <a:pPr algn="just">
              <a:lnSpc>
                <a:spcPct val="150000"/>
              </a:lnSpc>
              <a:buSzPct val="80000"/>
              <a:buFont typeface="Wingdings 2" charset="2"/>
              <a:buChar char=""/>
            </a:pPr>
            <a:r>
              <a:rPr lang="ru-RU" sz="1200" b="1" dirty="0">
                <a:solidFill>
                  <a:schemeClr val="bg1">
                    <a:lumMod val="95000"/>
                  </a:schemeClr>
                </a:solidFill>
                <a:latin typeface="Verdana"/>
              </a:rPr>
              <a:t>круглосуточный стационар на 286 коек, </a:t>
            </a:r>
            <a:endParaRPr sz="1200" b="1" dirty="0">
              <a:solidFill>
                <a:schemeClr val="bg1">
                  <a:lumMod val="95000"/>
                </a:schemeClr>
              </a:solidFill>
            </a:endParaRPr>
          </a:p>
          <a:p>
            <a:pPr algn="just">
              <a:lnSpc>
                <a:spcPct val="150000"/>
              </a:lnSpc>
              <a:buSzPct val="80000"/>
              <a:buFont typeface="Wingdings 2" charset="2"/>
              <a:buChar char=""/>
            </a:pPr>
            <a:r>
              <a:rPr lang="ru-RU" sz="1200" b="1" dirty="0">
                <a:solidFill>
                  <a:schemeClr val="bg1">
                    <a:lumMod val="95000"/>
                  </a:schemeClr>
                </a:solidFill>
                <a:latin typeface="Verdana"/>
              </a:rPr>
              <a:t>поликлинику с плановой мощностью 850 посещений в смену, </a:t>
            </a:r>
            <a:endParaRPr sz="1200" b="1" dirty="0">
              <a:solidFill>
                <a:schemeClr val="bg1">
                  <a:lumMod val="95000"/>
                </a:schemeClr>
              </a:solidFill>
            </a:endParaRPr>
          </a:p>
          <a:p>
            <a:pPr algn="just">
              <a:lnSpc>
                <a:spcPct val="150000"/>
              </a:lnSpc>
              <a:buSzPct val="80000"/>
              <a:buFont typeface="Wingdings 2" charset="2"/>
              <a:buChar char=""/>
            </a:pPr>
            <a:r>
              <a:rPr lang="ru-RU" sz="1200" b="1" dirty="0">
                <a:solidFill>
                  <a:schemeClr val="bg1">
                    <a:lumMod val="95000"/>
                  </a:schemeClr>
                </a:solidFill>
                <a:latin typeface="Verdana"/>
              </a:rPr>
              <a:t>дневные стационары при поликлинике на 30 коек, при стационаре на 64 койки</a:t>
            </a:r>
            <a:endParaRPr sz="1200" b="1" dirty="0">
              <a:solidFill>
                <a:schemeClr val="bg1">
                  <a:lumMod val="95000"/>
                </a:schemeClr>
              </a:solidFill>
            </a:endParaRPr>
          </a:p>
          <a:p>
            <a:pPr algn="just">
              <a:lnSpc>
                <a:spcPct val="150000"/>
              </a:lnSpc>
              <a:buSzPct val="80000"/>
              <a:buFont typeface="Wingdings 2" charset="2"/>
              <a:buChar char=""/>
            </a:pPr>
            <a:r>
              <a:rPr lang="ru-RU" sz="1200" b="1" dirty="0">
                <a:solidFill>
                  <a:schemeClr val="bg1">
                    <a:lumMod val="95000"/>
                  </a:schemeClr>
                </a:solidFill>
                <a:latin typeface="Verdana"/>
              </a:rPr>
              <a:t>дневной стационар на дому</a:t>
            </a:r>
            <a:r>
              <a:rPr lang="ru-RU" sz="1200" b="1" dirty="0" smtClean="0">
                <a:solidFill>
                  <a:schemeClr val="bg1">
                    <a:lumMod val="95000"/>
                  </a:schemeClr>
                </a:solidFill>
                <a:latin typeface="Verdana"/>
              </a:rPr>
              <a:t>.</a:t>
            </a:r>
          </a:p>
          <a:p>
            <a:pPr algn="just">
              <a:lnSpc>
                <a:spcPct val="150000"/>
              </a:lnSpc>
              <a:buSzPct val="80000"/>
              <a:buFont typeface="Wingdings 2" charset="2"/>
              <a:buChar char=""/>
            </a:pPr>
            <a:r>
              <a:rPr lang="ru-RU" sz="1200" b="1" dirty="0" smtClean="0">
                <a:solidFill>
                  <a:schemeClr val="bg1">
                    <a:lumMod val="95000"/>
                  </a:schemeClr>
                </a:solidFill>
                <a:latin typeface="Verdana"/>
              </a:rPr>
              <a:t>В круглосуточном стационаре функционирует Первичное сосудистое отделение (ПСО-4), включающее отделение неотложной кардиологии на 60 коек и неврологическое отделение для больных с </a:t>
            </a:r>
            <a:r>
              <a:rPr lang="ru-RU" sz="1200" b="1" dirty="0" err="1" smtClean="0">
                <a:solidFill>
                  <a:schemeClr val="bg1">
                    <a:lumMod val="95000"/>
                  </a:schemeClr>
                </a:solidFill>
                <a:latin typeface="Verdana"/>
              </a:rPr>
              <a:t>ОНМК</a:t>
            </a:r>
            <a:r>
              <a:rPr lang="ru-RU" sz="1200" b="1" dirty="0" smtClean="0">
                <a:solidFill>
                  <a:schemeClr val="bg1">
                    <a:lumMod val="95000"/>
                  </a:schemeClr>
                </a:solidFill>
                <a:latin typeface="Verdana"/>
              </a:rPr>
              <a:t>.</a:t>
            </a:r>
          </a:p>
          <a:p>
            <a:pPr algn="just">
              <a:buSzPct val="80000"/>
              <a:buFont typeface="Wingdings 2" charset="2"/>
              <a:buChar char=""/>
            </a:pPr>
            <a:r>
              <a:rPr lang="ru-RU" sz="1200" b="1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клиническая, биохимическая, бактериологическая лаборатории, патологоанатомическое отделение с возможностью проведения гистологических исследований;</a:t>
            </a:r>
          </a:p>
          <a:p>
            <a:pPr algn="just">
              <a:buSzPct val="80000"/>
              <a:buFont typeface="Wingdings 2" charset="2"/>
              <a:buChar char=""/>
            </a:pPr>
            <a:r>
              <a:rPr lang="ru-RU" sz="1200" b="1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аппарат для </a:t>
            </a:r>
            <a:r>
              <a:rPr lang="ru-RU" sz="1200" b="1" dirty="0" err="1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МСКТ</a:t>
            </a:r>
            <a:r>
              <a:rPr lang="ru-RU" sz="1200" b="1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16-срезный в стационаре, работающий в круглосуточном режиме;</a:t>
            </a:r>
          </a:p>
          <a:p>
            <a:pPr algn="just">
              <a:buSzPct val="80000"/>
              <a:buFont typeface="Wingdings 2" charset="2"/>
              <a:buChar char=""/>
            </a:pPr>
            <a:r>
              <a:rPr lang="ru-RU" sz="1200" b="1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аппараты для ультразвуковой диагностики с цветным </a:t>
            </a:r>
            <a:r>
              <a:rPr lang="ru-RU" sz="1200" b="1" dirty="0" err="1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доплером</a:t>
            </a:r>
            <a:r>
              <a:rPr lang="ru-RU" sz="1200" b="1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и возможностью </a:t>
            </a:r>
            <a:r>
              <a:rPr lang="ru-RU" sz="1200" b="1" dirty="0" err="1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эхокардиографии</a:t>
            </a:r>
            <a:r>
              <a:rPr lang="ru-RU" sz="1200" b="1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в том числе для </a:t>
            </a:r>
            <a:r>
              <a:rPr lang="ru-RU" sz="1200" b="1" dirty="0" err="1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УЗДГ</a:t>
            </a:r>
            <a:r>
              <a:rPr lang="ru-RU" sz="1200" b="1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ru-RU" sz="1200" b="1" dirty="0" err="1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для</a:t>
            </a:r>
            <a:r>
              <a:rPr lang="ru-RU" sz="1200" b="1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200" b="1" dirty="0" err="1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микроэмболодетекции</a:t>
            </a:r>
            <a:r>
              <a:rPr lang="ru-RU" sz="1200" b="1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;</a:t>
            </a:r>
          </a:p>
          <a:p>
            <a:pPr algn="just">
              <a:buSzPct val="80000"/>
              <a:buFont typeface="Wingdings 2" charset="2"/>
              <a:buChar char=""/>
            </a:pPr>
            <a:r>
              <a:rPr lang="ru-RU" sz="1200" b="1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эндоскопическое отделение с возможностью проведения эндоскопических исследований пищевода, желудка, двенадцатиперстной кишки, </a:t>
            </a:r>
            <a:r>
              <a:rPr lang="ru-RU" sz="1200" b="1" dirty="0" err="1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колоноскопии</a:t>
            </a:r>
            <a:r>
              <a:rPr lang="ru-RU" sz="1200" b="1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бронхоскопии, лечебных эндоскопических манипуляций;</a:t>
            </a:r>
          </a:p>
          <a:p>
            <a:pPr algn="just">
              <a:buSzPct val="80000"/>
              <a:buFont typeface="Wingdings 2" charset="2"/>
              <a:buChar char=""/>
            </a:pPr>
            <a:r>
              <a:rPr lang="ru-RU" sz="1200" b="1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установка для </a:t>
            </a:r>
            <a:r>
              <a:rPr lang="ru-RU" sz="1200" b="1" dirty="0" err="1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телемедицины</a:t>
            </a:r>
            <a:r>
              <a:rPr lang="ru-RU" sz="1200" b="1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;</a:t>
            </a:r>
          </a:p>
          <a:p>
            <a:pPr algn="just">
              <a:buSzPct val="80000"/>
              <a:buFont typeface="Wingdings 2" charset="2"/>
              <a:buChar char=""/>
            </a:pPr>
            <a:r>
              <a:rPr lang="ru-RU" sz="1200" b="1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аппараты для проведения </a:t>
            </a:r>
            <a:r>
              <a:rPr lang="ru-RU" sz="1200" b="1" dirty="0" err="1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холтеровского</a:t>
            </a:r>
            <a:r>
              <a:rPr lang="ru-RU" sz="1200" b="1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200" b="1" dirty="0" err="1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мониторирования</a:t>
            </a:r>
            <a:r>
              <a:rPr lang="ru-RU" sz="1200" b="1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200" b="1" dirty="0" err="1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ЭКГ</a:t>
            </a:r>
            <a:r>
              <a:rPr lang="ru-RU" sz="1200" b="1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и </a:t>
            </a:r>
            <a:r>
              <a:rPr lang="ru-RU" sz="1200" b="1" dirty="0" err="1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СМАД</a:t>
            </a:r>
            <a:r>
              <a:rPr lang="ru-RU" sz="1200" b="1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ru-RU" sz="1200" b="1" dirty="0" err="1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ВЭМ</a:t>
            </a:r>
            <a:r>
              <a:rPr lang="ru-RU" sz="1200" b="1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ru-RU" sz="1200" b="1" dirty="0" err="1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ЭЭГ</a:t>
            </a:r>
            <a:r>
              <a:rPr lang="ru-RU" sz="1200" b="1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спирографии, </a:t>
            </a:r>
            <a:r>
              <a:rPr lang="ru-RU" sz="1200" b="1" dirty="0" err="1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пульсоксиметры</a:t>
            </a:r>
            <a:r>
              <a:rPr lang="ru-RU" sz="1200" b="1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;</a:t>
            </a:r>
          </a:p>
          <a:p>
            <a:pPr algn="just">
              <a:buSzPct val="80000"/>
              <a:buFont typeface="Wingdings 2" charset="2"/>
              <a:buChar char=""/>
            </a:pPr>
            <a:r>
              <a:rPr lang="ru-RU" sz="1200" b="1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другое оборудование.</a:t>
            </a:r>
          </a:p>
          <a:p>
            <a:pPr>
              <a:buSzPct val="80000"/>
              <a:buFont typeface="Wingdings 2" charset="2"/>
              <a:buChar char=""/>
            </a:pPr>
            <a:endParaRPr lang="ru-RU" sz="1000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ru-RU" sz="1400" b="1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Главный врач Лялина Любовь Михайловна</a:t>
            </a:r>
          </a:p>
          <a:p>
            <a:r>
              <a:rPr lang="ru-RU" sz="1400" b="1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Телефон 8(3953)422592; priem.gb5@mail.ru</a:t>
            </a:r>
          </a:p>
          <a:p>
            <a:r>
              <a:rPr lang="ru-RU" sz="1400" b="1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 </a:t>
            </a:r>
          </a:p>
          <a:p>
            <a:r>
              <a:rPr lang="ru-RU" sz="1400" b="1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Начальник отдела кадров Рогачева Светлана Николаевна</a:t>
            </a:r>
          </a:p>
          <a:p>
            <a:r>
              <a:rPr lang="ru-RU" sz="1400" b="1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Телефон 89025618083; </a:t>
            </a:r>
            <a:r>
              <a:rPr lang="en-US" sz="1400" b="1" dirty="0" err="1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kadri</a:t>
            </a:r>
            <a:r>
              <a:rPr lang="ru-RU" sz="1400" b="1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_</a:t>
            </a:r>
            <a:r>
              <a:rPr lang="en-US" sz="1400" b="1" dirty="0" err="1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gb</a:t>
            </a:r>
            <a:r>
              <a:rPr lang="ru-RU" sz="1400" b="1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5@</a:t>
            </a:r>
            <a:r>
              <a:rPr lang="en-US" sz="1400" b="1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mail</a:t>
            </a:r>
            <a:r>
              <a:rPr lang="ru-RU" sz="1400" b="1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>
              <a:lnSpc>
                <a:spcPct val="150000"/>
              </a:lnSpc>
              <a:buSzPct val="80000"/>
              <a:buFont typeface="Wingdings 2" charset="2"/>
              <a:buChar char=""/>
            </a:pPr>
            <a:endParaRPr sz="1400" dirty="0" smtClean="0">
              <a:solidFill>
                <a:srgbClr val="002060"/>
              </a:solidFill>
            </a:endParaRPr>
          </a:p>
          <a:p>
            <a:pPr>
              <a:lnSpc>
                <a:spcPct val="100000"/>
              </a:lnSpc>
            </a:pPr>
            <a:endParaRPr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10800000" flipV="1">
            <a:off x="820158" y="-73781"/>
            <a:ext cx="70388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rgbClr val="FF9257"/>
                </a:solidFill>
                <a:latin typeface="Verdana"/>
              </a:rPr>
              <a:t>ОГАУЗ</a:t>
            </a:r>
            <a:r>
              <a:rPr lang="ru-RU" b="1" dirty="0" smtClean="0">
                <a:solidFill>
                  <a:srgbClr val="FF9257"/>
                </a:solidFill>
                <a:latin typeface="Verdana"/>
              </a:rPr>
              <a:t>   «Братская городская больница № 5»</a:t>
            </a:r>
            <a:endParaRPr lang="ru-RU" dirty="0"/>
          </a:p>
        </p:txBody>
      </p:sp>
    </p:spTree>
  </p:cSld>
  <p:clrMapOvr>
    <a:masterClrMapping/>
  </p:clrMapOvr>
  <p:transition spd="med" advTm="5570">
    <p:plus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445940"/>
            <a:ext cx="8183520" cy="865848"/>
          </a:xfrm>
        </p:spPr>
        <p:txBody>
          <a:bodyPr/>
          <a:lstStyle/>
          <a:p>
            <a:pPr marL="228600" lvl="0" indent="-228600">
              <a:spcBef>
                <a:spcPts val="1000"/>
              </a:spcBef>
            </a:pPr>
            <a:r>
              <a:rPr lang="ru-RU" sz="2800" dirty="0">
                <a:solidFill>
                  <a:prstClr val="black"/>
                </a:solidFill>
              </a:rPr>
              <a:t>Главный врач ОГАУЗ «Братская городская больница № 5» Лялина Любовь Михайловна</a:t>
            </a:r>
            <a:br>
              <a:rPr lang="ru-RU" sz="2800" dirty="0">
                <a:solidFill>
                  <a:prstClr val="black"/>
                </a:solidFill>
              </a:rPr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873" y="530280"/>
            <a:ext cx="6907367" cy="4615072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67733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7070"/>
    </mc:Choice>
    <mc:Fallback>
      <p:transition spd="slow" advTm="707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Shape 1"/>
          <p:cNvSpPr txBox="1"/>
          <p:nvPr/>
        </p:nvSpPr>
        <p:spPr>
          <a:xfrm>
            <a:off x="467640" y="1480842"/>
            <a:ext cx="8118010" cy="4612157"/>
          </a:xfrm>
          <a:prstGeom prst="rect">
            <a:avLst/>
          </a:prstGeom>
        </p:spPr>
        <p:txBody>
          <a:bodyPr lIns="182880" tIns="91440" rIns="90000" bIns="45000"/>
          <a:lstStyle/>
          <a:p>
            <a:pPr algn="ctr">
              <a:lnSpc>
                <a:spcPct val="100000"/>
              </a:lnSpc>
            </a:pPr>
            <a:r>
              <a:rPr lang="ru-RU" sz="2800" dirty="0">
                <a:solidFill>
                  <a:srgbClr val="000000"/>
                </a:solidFill>
                <a:latin typeface="Verdana"/>
              </a:rPr>
              <a:t>В круглосуточном стационаре функционирует Первичное сосудистое отделение (ПСО-4), включающее отделение неотложной кардиологии на 60 коек и неврологическое отделение для больных с ОНМК. 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8139"/>
    </mc:Choice>
    <mc:Fallback>
      <p:transition spd="slow" advTm="8139"/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Содержимое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 advTm="4415">
    <p:cover dir="u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95680" y="3352680"/>
            <a:ext cx="151920" cy="151920"/>
          </a:xfrm>
          <a:prstGeom prst="rect">
            <a:avLst/>
          </a:prstGeom>
          <a:ln w="9360"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 advTm="4671">
    <p:cover dir="ru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Shape 1"/>
          <p:cNvSpPr txBox="1"/>
          <p:nvPr/>
        </p:nvSpPr>
        <p:spPr>
          <a:xfrm>
            <a:off x="502920" y="188640"/>
            <a:ext cx="8183520" cy="6669000"/>
          </a:xfrm>
          <a:prstGeom prst="rect">
            <a:avLst/>
          </a:prstGeom>
        </p:spPr>
        <p:txBody>
          <a:bodyPr lIns="182880" tIns="91440" rIns="90000" bIns="45000"/>
          <a:lstStyle/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SzPct val="80000"/>
              <a:buFont typeface="Wingdings 2" charset="2"/>
              <a:buChar char=""/>
            </a:pPr>
            <a:r>
              <a:rPr lang="ru-RU" sz="2000" dirty="0">
                <a:solidFill>
                  <a:srgbClr val="000000"/>
                </a:solidFill>
                <a:latin typeface="Times New Roman"/>
              </a:rPr>
              <a:t>клиническая, биохимическая, бактериологическая лаборатории, патологоанатомическое отделение с возможностью проведения гистологических исследований;</a:t>
            </a:r>
            <a:endParaRPr dirty="0"/>
          </a:p>
          <a:p>
            <a:pPr>
              <a:lnSpc>
                <a:spcPct val="100000"/>
              </a:lnSpc>
              <a:buSzPct val="80000"/>
              <a:buFont typeface="Wingdings 2" charset="2"/>
              <a:buChar char=""/>
            </a:pPr>
            <a:r>
              <a:rPr lang="ru-RU" sz="20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аппарат для МСКТ 16-срезный в стационаре, работающий в круглосуточном режиме;</a:t>
            </a:r>
            <a:endParaRPr dirty="0"/>
          </a:p>
          <a:p>
            <a:pPr>
              <a:lnSpc>
                <a:spcPct val="100000"/>
              </a:lnSpc>
              <a:buSzPct val="80000"/>
              <a:buFont typeface="Wingdings 2" charset="2"/>
              <a:buChar char=""/>
            </a:pPr>
            <a:r>
              <a:rPr lang="ru-RU" sz="2000" dirty="0">
                <a:solidFill>
                  <a:srgbClr val="000000"/>
                </a:solidFill>
                <a:latin typeface="Times New Roman"/>
              </a:rPr>
              <a:t>аппараты для ультразвуковой диагностики с цветным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доплером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и возможностью эхокардиографии, в том числе для УЗДГ, для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микроэмболодетекции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;</a:t>
            </a:r>
            <a:endParaRPr dirty="0"/>
          </a:p>
          <a:p>
            <a:pPr>
              <a:lnSpc>
                <a:spcPct val="100000"/>
              </a:lnSpc>
              <a:buSzPct val="80000"/>
              <a:buFont typeface="Wingdings 2" charset="2"/>
              <a:buChar char=""/>
            </a:pPr>
            <a:r>
              <a:rPr lang="ru-RU" sz="2000" dirty="0">
                <a:solidFill>
                  <a:srgbClr val="000000"/>
                </a:solidFill>
                <a:latin typeface="Times New Roman"/>
              </a:rPr>
              <a:t>эндоскопическое отделение с возможностью проведения эндоскопических исследований	 пищевода, желудка, двенадцатиперстной кишки,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колоноскопии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, бронхоскопии, лечебных эндоскопических манипуляций;</a:t>
            </a:r>
            <a:endParaRPr dirty="0"/>
          </a:p>
          <a:p>
            <a:pPr>
              <a:lnSpc>
                <a:spcPct val="100000"/>
              </a:lnSpc>
              <a:buSzPct val="80000"/>
              <a:buFont typeface="Wingdings 2" charset="2"/>
              <a:buChar char=""/>
            </a:pPr>
            <a:r>
              <a:rPr lang="ru-RU" sz="2000" dirty="0">
                <a:solidFill>
                  <a:srgbClr val="000000"/>
                </a:solidFill>
                <a:latin typeface="Times New Roman"/>
              </a:rPr>
              <a:t>установка для телемедицины;</a:t>
            </a:r>
            <a:endParaRPr dirty="0"/>
          </a:p>
          <a:p>
            <a:pPr>
              <a:lnSpc>
                <a:spcPct val="100000"/>
              </a:lnSpc>
              <a:buSzPct val="80000"/>
              <a:buFont typeface="Wingdings 2" charset="2"/>
              <a:buChar char=""/>
            </a:pPr>
            <a:r>
              <a:rPr lang="ru-RU" sz="2000" dirty="0">
                <a:solidFill>
                  <a:srgbClr val="000000"/>
                </a:solidFill>
                <a:latin typeface="Times New Roman"/>
              </a:rPr>
              <a:t>аппараты для проведения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холтеровского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мониторирования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ЭКГ и СМАД, ВЭМ, ЭЭГ, спирографии,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пульсоксиметры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;</a:t>
            </a:r>
            <a:endParaRPr dirty="0"/>
          </a:p>
          <a:p>
            <a:pPr>
              <a:lnSpc>
                <a:spcPct val="100000"/>
              </a:lnSpc>
              <a:buSzPct val="80000"/>
              <a:buFont typeface="Wingdings 2" charset="2"/>
              <a:buChar char=""/>
            </a:pPr>
            <a:r>
              <a:rPr lang="ru-RU" sz="2000" dirty="0">
                <a:solidFill>
                  <a:srgbClr val="000000"/>
                </a:solidFill>
                <a:latin typeface="Times New Roman"/>
              </a:rPr>
              <a:t>другое оборудование.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  <p:transition spd="med" advTm="11564">
    <p:circl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513</Words>
  <Application>Microsoft Office PowerPoint</Application>
  <PresentationFormat>Экран (4:3)</PresentationFormat>
  <Paragraphs>81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Office Theme</vt:lpstr>
      <vt:lpstr>Office Theme</vt:lpstr>
      <vt:lpstr>Слайд 1</vt:lpstr>
      <vt:lpstr>Слайд 2</vt:lpstr>
      <vt:lpstr>Слайд 3</vt:lpstr>
      <vt:lpstr>Слайд 4</vt:lpstr>
      <vt:lpstr>Главный врач ОГАУЗ «Братская городская больница № 5» Лялина Любовь Михайловна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Кабинет плазмафереза 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Ястребов Михаил</dc:creator>
  <cp:lastModifiedBy>glkadri</cp:lastModifiedBy>
  <cp:revision>14</cp:revision>
  <dcterms:modified xsi:type="dcterms:W3CDTF">2017-11-17T06:57:08Z</dcterms:modified>
</cp:coreProperties>
</file>